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556730"/>
    <a:srgbClr val="4EAB0A"/>
    <a:srgbClr val="E3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E4B3-9095-354D-81F0-CD8FFF6DCE16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7B41-6D73-5E4C-8729-179BD7EE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901E-8A9C-BB49-BC53-90C0C7D2AD8E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12A2-2D49-1D46-8842-5577CA38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12A2-2D49-1D46-8842-5577CA3807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AD10-ABF8-0144-9552-7A63D2286686}" type="datetimeFigureOut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3F18-BB88-C74B-B578-0A72678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594" y="311079"/>
            <a:ext cx="683973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4EAB0A"/>
                </a:solidFill>
                <a:latin typeface="Comic Sans MS"/>
                <a:cs typeface="Comic Sans MS"/>
              </a:rPr>
              <a:t>Managing Your Time &amp;</a:t>
            </a:r>
          </a:p>
          <a:p>
            <a:pPr algn="ctr"/>
            <a:r>
              <a:rPr lang="en-US" sz="4800" b="1" dirty="0" smtClean="0">
                <a:solidFill>
                  <a:srgbClr val="4EAB0A"/>
                </a:solidFill>
                <a:latin typeface="Comic Sans MS"/>
                <a:cs typeface="Comic Sans MS"/>
              </a:rPr>
              <a:t>Getting Organized</a:t>
            </a:r>
          </a:p>
          <a:p>
            <a:pPr algn="ctr"/>
            <a:endParaRPr lang="en-US" b="1" dirty="0">
              <a:latin typeface="Comic Sans MS"/>
              <a:cs typeface="Comic Sans MS"/>
            </a:endParaRPr>
          </a:p>
          <a:p>
            <a:pPr algn="ctr"/>
            <a:r>
              <a:rPr lang="en-US" sz="4000" b="1" smtClean="0">
                <a:latin typeface="Comic Sans MS"/>
                <a:cs typeface="Comic Sans MS"/>
              </a:rPr>
              <a:t>Workshop</a:t>
            </a:r>
            <a:endParaRPr lang="en-US" sz="4000" b="1" dirty="0" smtClean="0">
              <a:latin typeface="Comic Sans MS"/>
              <a:cs typeface="Comic Sans MS"/>
            </a:endParaRPr>
          </a:p>
          <a:p>
            <a:pPr algn="ctr"/>
            <a:endParaRPr lang="en-US" sz="4000" b="1" dirty="0">
              <a:latin typeface="Comic Sans MS"/>
              <a:cs typeface="Comic Sans MS"/>
            </a:endParaRPr>
          </a:p>
          <a:p>
            <a:pPr algn="ctr"/>
            <a:r>
              <a:rPr lang="en-US" sz="2800" b="1" dirty="0" smtClean="0">
                <a:latin typeface="Comic Sans MS"/>
                <a:cs typeface="Comic Sans MS"/>
              </a:rPr>
              <a:t>Eileen Pierce</a:t>
            </a:r>
            <a:endParaRPr lang="en-US" sz="2800" b="1" dirty="0">
              <a:latin typeface="Comic Sans MS"/>
              <a:cs typeface="Comic Sans MS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8" y="3948544"/>
            <a:ext cx="2540001" cy="2540001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86" y="4260271"/>
            <a:ext cx="2367973" cy="123347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1" y="3843482"/>
            <a:ext cx="1903268" cy="1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9313-455A-B84E-9CD2-16C7A5774884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9FCB-6B95-444E-BBA6-72DDA205F412}" type="slidenum">
              <a:rPr lang="en-US"/>
              <a:pPr/>
              <a:t>10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0"/>
            <a:ext cx="862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charset="0"/>
              </a:rPr>
              <a:t>Experimenting with Your Weekly Calendar:</a:t>
            </a:r>
          </a:p>
        </p:txBody>
      </p:sp>
      <p:pic>
        <p:nvPicPr>
          <p:cNvPr id="12293" name="Picture 5" descr="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488"/>
            <a:ext cx="8763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Comic Sans MS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5720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2860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5814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7912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7056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9248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52400" y="4343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52400" y="4953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52400" y="5638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52400" y="6248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52400" y="44196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7-8 AM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47800" y="3886200"/>
            <a:ext cx="92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MON.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362200" y="3886200"/>
            <a:ext cx="99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TUES.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581400" y="3886200"/>
            <a:ext cx="89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WED.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495800" y="3886200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THURS.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43600" y="388620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FRI.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934200" y="3886200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SAT.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8001000" y="38862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SUN.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52400" y="5105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8-9 AM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52400" y="5715000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9-10 </a:t>
            </a:r>
            <a:r>
              <a:rPr lang="en-US" b="1">
                <a:latin typeface="Comic Sans MS" charset="0"/>
              </a:rPr>
              <a:t>AM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0" y="6324600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charset="0"/>
              </a:rPr>
              <a:t>10-11 AM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286000" y="5638800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Psych.,</a:t>
            </a:r>
          </a:p>
          <a:p>
            <a:r>
              <a:rPr lang="en-US" sz="1600" b="1">
                <a:solidFill>
                  <a:schemeClr val="accent2"/>
                </a:solidFill>
              </a:rPr>
              <a:t>Study Ch. 2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72000" y="5638800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Psych.,</a:t>
            </a:r>
          </a:p>
          <a:p>
            <a:r>
              <a:rPr lang="en-US" sz="1600" b="1">
                <a:solidFill>
                  <a:schemeClr val="accent2"/>
                </a:solidFill>
              </a:rPr>
              <a:t>Study Ch. 2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7985125" y="6232525"/>
            <a:ext cx="998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History, </a:t>
            </a:r>
          </a:p>
          <a:p>
            <a:r>
              <a:rPr lang="en-US" sz="1600" b="1">
                <a:solidFill>
                  <a:schemeClr val="accent2"/>
                </a:solidFill>
              </a:rPr>
              <a:t>Ch. 3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705600" y="43434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800000"/>
                </a:solidFill>
              </a:rPr>
              <a:t>Eat break-</a:t>
            </a:r>
          </a:p>
          <a:p>
            <a:r>
              <a:rPr lang="en-US" sz="1600" b="1">
                <a:solidFill>
                  <a:srgbClr val="800000"/>
                </a:solidFill>
              </a:rPr>
              <a:t>fast w/ kids  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861300" y="4343400"/>
            <a:ext cx="128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</a:rPr>
              <a:t>Eat break-</a:t>
            </a:r>
          </a:p>
          <a:p>
            <a:r>
              <a:rPr lang="en-US" sz="1600" b="1">
                <a:solidFill>
                  <a:srgbClr val="800000"/>
                </a:solidFill>
              </a:rPr>
              <a:t>fast w/ kids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524000" y="6276975"/>
            <a:ext cx="760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717925" y="6232525"/>
            <a:ext cx="760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  <a:p>
            <a:endParaRPr lang="en-US" sz="1600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851525" y="6232525"/>
            <a:ext cx="760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  <a:p>
            <a:endParaRPr lang="en-US" sz="1600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14478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0" y="990600"/>
            <a:ext cx="90332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At the end of your first week, circle or highlight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time blocks that went well, meaning you followed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your plan!</a:t>
            </a:r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2284413" y="5595938"/>
            <a:ext cx="1285875" cy="879475"/>
          </a:xfrm>
          <a:custGeom>
            <a:avLst/>
            <a:gdLst>
              <a:gd name="T0" fmla="*/ 664 w 810"/>
              <a:gd name="T1" fmla="*/ 105 h 554"/>
              <a:gd name="T2" fmla="*/ 536 w 810"/>
              <a:gd name="T3" fmla="*/ 13 h 554"/>
              <a:gd name="T4" fmla="*/ 51 w 810"/>
              <a:gd name="T5" fmla="*/ 41 h 554"/>
              <a:gd name="T6" fmla="*/ 6 w 810"/>
              <a:gd name="T7" fmla="*/ 160 h 554"/>
              <a:gd name="T8" fmla="*/ 15 w 810"/>
              <a:gd name="T9" fmla="*/ 379 h 554"/>
              <a:gd name="T10" fmla="*/ 143 w 810"/>
              <a:gd name="T11" fmla="*/ 480 h 554"/>
              <a:gd name="T12" fmla="*/ 755 w 810"/>
              <a:gd name="T13" fmla="*/ 443 h 554"/>
              <a:gd name="T14" fmla="*/ 810 w 810"/>
              <a:gd name="T15" fmla="*/ 342 h 554"/>
              <a:gd name="T16" fmla="*/ 801 w 810"/>
              <a:gd name="T17" fmla="*/ 187 h 554"/>
              <a:gd name="T18" fmla="*/ 636 w 810"/>
              <a:gd name="T19" fmla="*/ 5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0" h="554">
                <a:moveTo>
                  <a:pt x="664" y="105"/>
                </a:moveTo>
                <a:cubicBezTo>
                  <a:pt x="645" y="46"/>
                  <a:pt x="593" y="24"/>
                  <a:pt x="536" y="13"/>
                </a:cubicBezTo>
                <a:cubicBezTo>
                  <a:pt x="451" y="15"/>
                  <a:pt x="179" y="0"/>
                  <a:pt x="51" y="41"/>
                </a:cubicBezTo>
                <a:cubicBezTo>
                  <a:pt x="3" y="114"/>
                  <a:pt x="18" y="74"/>
                  <a:pt x="6" y="160"/>
                </a:cubicBezTo>
                <a:cubicBezTo>
                  <a:pt x="9" y="233"/>
                  <a:pt x="0" y="307"/>
                  <a:pt x="15" y="379"/>
                </a:cubicBezTo>
                <a:cubicBezTo>
                  <a:pt x="21" y="407"/>
                  <a:pt x="121" y="472"/>
                  <a:pt x="143" y="480"/>
                </a:cubicBezTo>
                <a:cubicBezTo>
                  <a:pt x="244" y="478"/>
                  <a:pt x="589" y="554"/>
                  <a:pt x="755" y="443"/>
                </a:cubicBezTo>
                <a:cubicBezTo>
                  <a:pt x="771" y="396"/>
                  <a:pt x="777" y="377"/>
                  <a:pt x="810" y="342"/>
                </a:cubicBezTo>
                <a:cubicBezTo>
                  <a:pt x="807" y="290"/>
                  <a:pt x="806" y="239"/>
                  <a:pt x="801" y="187"/>
                </a:cubicBezTo>
                <a:cubicBezTo>
                  <a:pt x="793" y="110"/>
                  <a:pt x="683" y="93"/>
                  <a:pt x="636" y="5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>
            <a:off x="4418013" y="5573713"/>
            <a:ext cx="1511300" cy="941387"/>
          </a:xfrm>
          <a:custGeom>
            <a:avLst/>
            <a:gdLst>
              <a:gd name="T0" fmla="*/ 582 w 952"/>
              <a:gd name="T1" fmla="*/ 36 h 593"/>
              <a:gd name="T2" fmla="*/ 499 w 952"/>
              <a:gd name="T3" fmla="*/ 0 h 593"/>
              <a:gd name="T4" fmla="*/ 161 w 952"/>
              <a:gd name="T5" fmla="*/ 9 h 593"/>
              <a:gd name="T6" fmla="*/ 60 w 952"/>
              <a:gd name="T7" fmla="*/ 119 h 593"/>
              <a:gd name="T8" fmla="*/ 115 w 952"/>
              <a:gd name="T9" fmla="*/ 393 h 593"/>
              <a:gd name="T10" fmla="*/ 271 w 952"/>
              <a:gd name="T11" fmla="*/ 448 h 593"/>
              <a:gd name="T12" fmla="*/ 911 w 952"/>
              <a:gd name="T13" fmla="*/ 393 h 593"/>
              <a:gd name="T14" fmla="*/ 920 w 952"/>
              <a:gd name="T15" fmla="*/ 366 h 593"/>
              <a:gd name="T16" fmla="*/ 938 w 952"/>
              <a:gd name="T17" fmla="*/ 347 h 593"/>
              <a:gd name="T18" fmla="*/ 920 w 952"/>
              <a:gd name="T19" fmla="*/ 192 h 593"/>
              <a:gd name="T20" fmla="*/ 737 w 952"/>
              <a:gd name="T21" fmla="*/ 55 h 593"/>
              <a:gd name="T22" fmla="*/ 582 w 952"/>
              <a:gd name="T23" fmla="*/ 3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2" h="593">
                <a:moveTo>
                  <a:pt x="582" y="36"/>
                </a:moveTo>
                <a:cubicBezTo>
                  <a:pt x="552" y="26"/>
                  <a:pt x="529" y="10"/>
                  <a:pt x="499" y="0"/>
                </a:cubicBezTo>
                <a:cubicBezTo>
                  <a:pt x="386" y="3"/>
                  <a:pt x="273" y="1"/>
                  <a:pt x="161" y="9"/>
                </a:cubicBezTo>
                <a:cubicBezTo>
                  <a:pt x="116" y="12"/>
                  <a:pt x="89" y="90"/>
                  <a:pt x="60" y="119"/>
                </a:cubicBezTo>
                <a:cubicBezTo>
                  <a:pt x="40" y="221"/>
                  <a:pt x="0" y="355"/>
                  <a:pt x="115" y="393"/>
                </a:cubicBezTo>
                <a:cubicBezTo>
                  <a:pt x="155" y="431"/>
                  <a:pt x="219" y="439"/>
                  <a:pt x="271" y="448"/>
                </a:cubicBezTo>
                <a:cubicBezTo>
                  <a:pt x="691" y="442"/>
                  <a:pt x="771" y="593"/>
                  <a:pt x="911" y="393"/>
                </a:cubicBezTo>
                <a:cubicBezTo>
                  <a:pt x="914" y="384"/>
                  <a:pt x="915" y="374"/>
                  <a:pt x="920" y="366"/>
                </a:cubicBezTo>
                <a:cubicBezTo>
                  <a:pt x="924" y="358"/>
                  <a:pt x="937" y="356"/>
                  <a:pt x="938" y="347"/>
                </a:cubicBezTo>
                <a:cubicBezTo>
                  <a:pt x="941" y="295"/>
                  <a:pt x="952" y="233"/>
                  <a:pt x="920" y="192"/>
                </a:cubicBezTo>
                <a:cubicBezTo>
                  <a:pt x="878" y="138"/>
                  <a:pt x="802" y="77"/>
                  <a:pt x="737" y="55"/>
                </a:cubicBezTo>
                <a:cubicBezTo>
                  <a:pt x="692" y="7"/>
                  <a:pt x="653" y="30"/>
                  <a:pt x="582" y="36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Freeform 41"/>
          <p:cNvSpPr>
            <a:spLocks/>
          </p:cNvSpPr>
          <p:nvPr/>
        </p:nvSpPr>
        <p:spPr bwMode="auto">
          <a:xfrm>
            <a:off x="1385888" y="6235700"/>
            <a:ext cx="849312" cy="649288"/>
          </a:xfrm>
          <a:custGeom>
            <a:avLst/>
            <a:gdLst>
              <a:gd name="T0" fmla="*/ 434 w 535"/>
              <a:gd name="T1" fmla="*/ 31 h 409"/>
              <a:gd name="T2" fmla="*/ 407 w 535"/>
              <a:gd name="T3" fmla="*/ 22 h 409"/>
              <a:gd name="T4" fmla="*/ 389 w 535"/>
              <a:gd name="T5" fmla="*/ 3 h 409"/>
              <a:gd name="T6" fmla="*/ 160 w 535"/>
              <a:gd name="T7" fmla="*/ 13 h 409"/>
              <a:gd name="T8" fmla="*/ 133 w 535"/>
              <a:gd name="T9" fmla="*/ 22 h 409"/>
              <a:gd name="T10" fmla="*/ 87 w 535"/>
              <a:gd name="T11" fmla="*/ 67 h 409"/>
              <a:gd name="T12" fmla="*/ 105 w 535"/>
              <a:gd name="T13" fmla="*/ 342 h 409"/>
              <a:gd name="T14" fmla="*/ 480 w 535"/>
              <a:gd name="T15" fmla="*/ 360 h 409"/>
              <a:gd name="T16" fmla="*/ 517 w 535"/>
              <a:gd name="T17" fmla="*/ 287 h 409"/>
              <a:gd name="T18" fmla="*/ 535 w 535"/>
              <a:gd name="T19" fmla="*/ 232 h 409"/>
              <a:gd name="T20" fmla="*/ 526 w 535"/>
              <a:gd name="T21" fmla="*/ 86 h 409"/>
              <a:gd name="T22" fmla="*/ 517 w 535"/>
              <a:gd name="T23" fmla="*/ 58 h 409"/>
              <a:gd name="T24" fmla="*/ 425 w 535"/>
              <a:gd name="T25" fmla="*/ 31 h 409"/>
              <a:gd name="T26" fmla="*/ 389 w 535"/>
              <a:gd name="T27" fmla="*/ 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5" h="409">
                <a:moveTo>
                  <a:pt x="434" y="31"/>
                </a:moveTo>
                <a:cubicBezTo>
                  <a:pt x="425" y="28"/>
                  <a:pt x="415" y="27"/>
                  <a:pt x="407" y="22"/>
                </a:cubicBezTo>
                <a:cubicBezTo>
                  <a:pt x="400" y="17"/>
                  <a:pt x="398" y="3"/>
                  <a:pt x="389" y="3"/>
                </a:cubicBezTo>
                <a:cubicBezTo>
                  <a:pt x="313" y="0"/>
                  <a:pt x="236" y="10"/>
                  <a:pt x="160" y="13"/>
                </a:cubicBezTo>
                <a:cubicBezTo>
                  <a:pt x="151" y="16"/>
                  <a:pt x="141" y="16"/>
                  <a:pt x="133" y="22"/>
                </a:cubicBezTo>
                <a:cubicBezTo>
                  <a:pt x="116" y="35"/>
                  <a:pt x="87" y="67"/>
                  <a:pt x="87" y="67"/>
                </a:cubicBezTo>
                <a:cubicBezTo>
                  <a:pt x="60" y="149"/>
                  <a:pt x="0" y="307"/>
                  <a:pt x="105" y="342"/>
                </a:cubicBezTo>
                <a:cubicBezTo>
                  <a:pt x="176" y="409"/>
                  <a:pt x="447" y="361"/>
                  <a:pt x="480" y="360"/>
                </a:cubicBezTo>
                <a:cubicBezTo>
                  <a:pt x="524" y="318"/>
                  <a:pt x="500" y="351"/>
                  <a:pt x="517" y="287"/>
                </a:cubicBezTo>
                <a:cubicBezTo>
                  <a:pt x="522" y="268"/>
                  <a:pt x="535" y="232"/>
                  <a:pt x="535" y="232"/>
                </a:cubicBezTo>
                <a:cubicBezTo>
                  <a:pt x="532" y="183"/>
                  <a:pt x="531" y="135"/>
                  <a:pt x="526" y="86"/>
                </a:cubicBezTo>
                <a:cubicBezTo>
                  <a:pt x="525" y="76"/>
                  <a:pt x="524" y="65"/>
                  <a:pt x="517" y="58"/>
                </a:cubicBezTo>
                <a:cubicBezTo>
                  <a:pt x="501" y="42"/>
                  <a:pt x="447" y="38"/>
                  <a:pt x="425" y="31"/>
                </a:cubicBezTo>
                <a:cubicBezTo>
                  <a:pt x="394" y="11"/>
                  <a:pt x="405" y="21"/>
                  <a:pt x="389" y="3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6616700" y="4311650"/>
            <a:ext cx="1370013" cy="617538"/>
          </a:xfrm>
          <a:custGeom>
            <a:avLst/>
            <a:gdLst>
              <a:gd name="T0" fmla="*/ 449 w 863"/>
              <a:gd name="T1" fmla="*/ 63 h 389"/>
              <a:gd name="T2" fmla="*/ 29 w 863"/>
              <a:gd name="T3" fmla="*/ 109 h 389"/>
              <a:gd name="T4" fmla="*/ 83 w 863"/>
              <a:gd name="T5" fmla="*/ 347 h 389"/>
              <a:gd name="T6" fmla="*/ 815 w 863"/>
              <a:gd name="T7" fmla="*/ 338 h 389"/>
              <a:gd name="T8" fmla="*/ 806 w 863"/>
              <a:gd name="T9" fmla="*/ 191 h 389"/>
              <a:gd name="T10" fmla="*/ 669 w 863"/>
              <a:gd name="T11" fmla="*/ 45 h 389"/>
              <a:gd name="T12" fmla="*/ 449 w 863"/>
              <a:gd name="T13" fmla="*/ 63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389">
                <a:moveTo>
                  <a:pt x="449" y="63"/>
                </a:moveTo>
                <a:cubicBezTo>
                  <a:pt x="373" y="65"/>
                  <a:pt x="126" y="12"/>
                  <a:pt x="29" y="109"/>
                </a:cubicBezTo>
                <a:cubicBezTo>
                  <a:pt x="10" y="179"/>
                  <a:pt x="0" y="319"/>
                  <a:pt x="83" y="347"/>
                </a:cubicBezTo>
                <a:cubicBezTo>
                  <a:pt x="327" y="344"/>
                  <a:pt x="576" y="389"/>
                  <a:pt x="815" y="338"/>
                </a:cubicBezTo>
                <a:cubicBezTo>
                  <a:pt x="863" y="328"/>
                  <a:pt x="811" y="240"/>
                  <a:pt x="806" y="191"/>
                </a:cubicBezTo>
                <a:cubicBezTo>
                  <a:pt x="799" y="121"/>
                  <a:pt x="718" y="78"/>
                  <a:pt x="669" y="45"/>
                </a:cubicBezTo>
                <a:cubicBezTo>
                  <a:pt x="436" y="54"/>
                  <a:pt x="386" y="0"/>
                  <a:pt x="449" y="63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0" y="2590800"/>
            <a:ext cx="9104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Put an X through any blocks in which you did NOT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do what you had planned.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8229600" y="42672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/>
              <a:t>X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5943600" y="6172200"/>
            <a:ext cx="52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X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810000" y="6172200"/>
            <a:ext cx="52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X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8382000" y="6324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8229600" y="6172200"/>
            <a:ext cx="52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5080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5" grpId="0"/>
      <p:bldP spid="12326" grpId="0" animBg="1"/>
      <p:bldP spid="12327" grpId="0" animBg="1"/>
      <p:bldP spid="12329" grpId="0" animBg="1"/>
      <p:bldP spid="12330" grpId="0" animBg="1"/>
      <p:bldP spid="12331" grpId="0"/>
      <p:bldP spid="12332" grpId="0"/>
      <p:bldP spid="12333" grpId="0"/>
      <p:bldP spid="12334" grpId="0"/>
      <p:bldP spid="123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7BC2-BB76-A043-ADD8-BA4F38244542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3B9C-B188-414F-82BF-0082F03F6E92}" type="slidenum">
              <a:rPr lang="en-US"/>
              <a:pPr/>
              <a:t>11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2604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Comic Sans MS" charset="0"/>
              </a:rPr>
              <a:t>At the end of the first week, reevaluate</a:t>
            </a:r>
          </a:p>
          <a:p>
            <a:r>
              <a:rPr lang="en-US" sz="3200" b="1" u="sng" dirty="0">
                <a:solidFill>
                  <a:srgbClr val="FF0000"/>
                </a:solidFill>
                <a:latin typeface="Comic Sans MS" charset="0"/>
              </a:rPr>
              <a:t>your schedule and make appropriate changes.</a:t>
            </a:r>
          </a:p>
        </p:txBody>
      </p:sp>
      <p:pic>
        <p:nvPicPr>
          <p:cNvPr id="13317" name="Picture 5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9722">
            <a:off x="533400" y="1447800"/>
            <a:ext cx="3370263" cy="4783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1295400"/>
            <a:ext cx="4667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Save your old schedule &amp;</a:t>
            </a:r>
          </a:p>
          <a:p>
            <a:r>
              <a:rPr lang="en-US" sz="2800" b="1" dirty="0">
                <a:latin typeface="Comic Sans MS" charset="0"/>
              </a:rPr>
              <a:t> use it to create future</a:t>
            </a:r>
          </a:p>
          <a:p>
            <a:r>
              <a:rPr lang="en-US" sz="2800" b="1" dirty="0">
                <a:latin typeface="Comic Sans MS" charset="0"/>
              </a:rPr>
              <a:t> schedules.</a:t>
            </a:r>
            <a:endParaRPr lang="en-US" sz="2000" b="1" dirty="0">
              <a:latin typeface="Comic Sans MS" charset="0"/>
            </a:endParaRPr>
          </a:p>
        </p:txBody>
      </p:sp>
      <p:pic>
        <p:nvPicPr>
          <p:cNvPr id="13320" name="Picture 8" descr="happy%20and%20exc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2209800" cy="1970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038600" y="2667000"/>
            <a:ext cx="50260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Each week as you refine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your schedule and practice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living by it, you should see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increased success.</a:t>
            </a:r>
            <a:endParaRPr lang="en-US" sz="28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373-2532-204C-B38B-64E220E97DC4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F6E3-E80A-C340-974C-CCD936FC6BE6}" type="slidenum">
              <a:rPr lang="en-US"/>
              <a:pPr/>
              <a:t>12</a:t>
            </a:fld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72696" y="76200"/>
            <a:ext cx="93386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Comic Sans MS" charset="0"/>
              </a:rPr>
              <a:t>Remember to make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charset="0"/>
              </a:rPr>
              <a:t>the Weekly Calendar</a:t>
            </a:r>
          </a:p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Comic Sans MS" charset="0"/>
              </a:rPr>
              <a:t>work for you!</a:t>
            </a:r>
          </a:p>
        </p:txBody>
      </p:sp>
      <p:pic>
        <p:nvPicPr>
          <p:cNvPr id="14341" name="Picture 5" descr="stop_watch_-_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4896">
            <a:off x="304800" y="1371600"/>
            <a:ext cx="1828800" cy="12811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razzled running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225">
            <a:off x="7315200" y="1295400"/>
            <a:ext cx="1333500" cy="1676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84325" y="2892425"/>
            <a:ext cx="73485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It is important to be flexible &amp;</a:t>
            </a:r>
          </a:p>
          <a:p>
            <a:r>
              <a:rPr lang="en-US" sz="2800" b="1" dirty="0">
                <a:latin typeface="Comic Sans MS" charset="0"/>
              </a:rPr>
              <a:t> willing to try this new system.</a:t>
            </a:r>
          </a:p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It usually takes about 3 weeks to settle</a:t>
            </a:r>
          </a:p>
          <a:p>
            <a:r>
              <a:rPr lang="en-US" sz="2800" b="1" dirty="0">
                <a:latin typeface="Comic Sans MS" charset="0"/>
              </a:rPr>
              <a:t> in and start realizing your benefits,</a:t>
            </a:r>
          </a:p>
          <a:p>
            <a:r>
              <a:rPr lang="en-US" sz="2800" b="1" dirty="0">
                <a:latin typeface="Comic Sans MS" charset="0"/>
              </a:rPr>
              <a:t> so… </a:t>
            </a:r>
            <a:r>
              <a:rPr lang="en-US" sz="2800" b="1" u="sng" dirty="0">
                <a:latin typeface="Comic Sans MS" charset="0"/>
              </a:rPr>
              <a:t>don</a:t>
            </a:r>
            <a:r>
              <a:rPr lang="ja-JP" altLang="en-US" sz="2800" b="1" u="sng" dirty="0">
                <a:latin typeface="Arial"/>
              </a:rPr>
              <a:t>’</a:t>
            </a:r>
            <a:r>
              <a:rPr lang="en-US" sz="2800" b="1" u="sng" dirty="0">
                <a:latin typeface="Comic Sans MS" charset="0"/>
              </a:rPr>
              <a:t>t give up</a:t>
            </a:r>
            <a:r>
              <a:rPr lang="en-US" sz="2800" b="1" dirty="0">
                <a:latin typeface="Comic Sans MS" charset="0"/>
              </a:rPr>
              <a:t>!</a:t>
            </a:r>
          </a:p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And, remember, that managing time is</a:t>
            </a:r>
          </a:p>
          <a:p>
            <a:r>
              <a:rPr lang="en-US" sz="2800" b="1" dirty="0">
                <a:latin typeface="Comic Sans MS" charset="0"/>
              </a:rPr>
              <a:t> a constant, lifelong battle that you will</a:t>
            </a:r>
          </a:p>
          <a:p>
            <a:r>
              <a:rPr lang="en-US" sz="2800" b="1" dirty="0">
                <a:latin typeface="Comic Sans MS" charset="0"/>
              </a:rPr>
              <a:t> never be perfect at doing!</a:t>
            </a:r>
          </a:p>
        </p:txBody>
      </p:sp>
      <p:pic>
        <p:nvPicPr>
          <p:cNvPr id="14344" name="Picture 8" descr="hour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1203325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basic c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ickey Mouse cl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1509713" cy="1905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024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785" y="852706"/>
            <a:ext cx="4802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Andale Mono"/>
              </a:rPr>
              <a:t>Now try it out!</a:t>
            </a:r>
            <a:endParaRPr lang="en-US" sz="4000" b="1" dirty="0">
              <a:solidFill>
                <a:schemeClr val="accent4"/>
              </a:solidFill>
              <a:latin typeface="Andale Mono"/>
            </a:endParaRPr>
          </a:p>
        </p:txBody>
      </p:sp>
      <p:pic>
        <p:nvPicPr>
          <p:cNvPr id="1026" name="Picture 2" descr="http://t1.gstatic.com/images?q=tbn:ANd9GcQgPvINxLH10yYxBj2kWueq4h1raogQoJqEXIIxLkWP03KFBKoe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16049"/>
            <a:ext cx="2286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928" y="2392417"/>
            <a:ext cx="8281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Create your own Weekly Calendar</a:t>
            </a:r>
          </a:p>
          <a:p>
            <a:r>
              <a:rPr lang="en-US" sz="3600" b="1" dirty="0">
                <a:solidFill>
                  <a:srgbClr val="92D050"/>
                </a:solidFill>
                <a:latin typeface="Bookman Old Style" pitchFamily="18" charset="0"/>
              </a:rPr>
              <a:t>f</a:t>
            </a:r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or this upcoming week.</a:t>
            </a:r>
            <a:endParaRPr lang="en-US" sz="36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80110" y="2604653"/>
            <a:ext cx="217054" cy="23552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928" y="3948545"/>
            <a:ext cx="7914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Follow all the guidelines we just</a:t>
            </a:r>
          </a:p>
          <a:p>
            <a:r>
              <a:rPr lang="en-US" sz="3600" b="1" dirty="0">
                <a:solidFill>
                  <a:srgbClr val="92D050"/>
                </a:solidFill>
                <a:latin typeface="Bookman Old Style" pitchFamily="18" charset="0"/>
              </a:rPr>
              <a:t>d</a:t>
            </a:r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iscussed!</a:t>
            </a:r>
            <a:endParaRPr lang="en-US" sz="36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07820" y="4128653"/>
            <a:ext cx="217054" cy="23552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874" y="5347855"/>
            <a:ext cx="787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Use the blank template to make</a:t>
            </a:r>
          </a:p>
          <a:p>
            <a:r>
              <a:rPr lang="en-US" sz="3600" b="1" dirty="0">
                <a:solidFill>
                  <a:srgbClr val="92D050"/>
                </a:solidFill>
                <a:latin typeface="Bookman Old Style" pitchFamily="18" charset="0"/>
              </a:rPr>
              <a:t>m</a:t>
            </a:r>
            <a:r>
              <a:rPr lang="en-US" sz="3600" b="1" dirty="0" smtClean="0">
                <a:solidFill>
                  <a:srgbClr val="92D050"/>
                </a:solidFill>
                <a:latin typeface="Bookman Old Style" pitchFamily="18" charset="0"/>
              </a:rPr>
              <a:t>ore copies for future use.</a:t>
            </a:r>
            <a:endParaRPr lang="en-US" sz="36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07820" y="5500253"/>
            <a:ext cx="217054" cy="23552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2" y="46182"/>
            <a:ext cx="650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omic Sans MS Bold"/>
                <a:cs typeface="Comic Sans MS Bold"/>
              </a:rPr>
              <a:t>Now we move on to the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To-Do List:</a:t>
            </a:r>
            <a:endParaRPr lang="en-US" sz="2800" b="1" u="sng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Picture 2" descr="0511-0906-2212-2315_Black_and_White_Cartoon_of_a_Boy_Cramming_for_a_Test_clipart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1373636"/>
            <a:ext cx="1750000" cy="1640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72000" y="877455"/>
            <a:ext cx="2401454" cy="1085272"/>
          </a:xfrm>
          <a:prstGeom prst="wedgeEllipseCallout">
            <a:avLst>
              <a:gd name="adj1" fmla="val -75160"/>
              <a:gd name="adj2" fmla="val 47606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9272" y="911971"/>
            <a:ext cx="1982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exactly is 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To-Do List?  Maybe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 need one!!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funny-life-to-do-l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14" y="1153884"/>
            <a:ext cx="2588084" cy="194623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5517" y="3830299"/>
            <a:ext cx="8072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*Each morning…list 3-5 actions to accomplish</a:t>
            </a:r>
          </a:p>
          <a:p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that day—can be related to any goal you have.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905" y="5080187"/>
            <a:ext cx="64556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Comic Sans MS"/>
                <a:cs typeface="Comic Sans MS"/>
              </a:rPr>
              <a:t>Examples:   call dr.’s office for appt.</a:t>
            </a:r>
          </a:p>
          <a:p>
            <a:r>
              <a:rPr lang="en-US" sz="2400" dirty="0">
                <a:solidFill>
                  <a:schemeClr val="accent4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Comic Sans MS"/>
                <a:cs typeface="Comic Sans MS"/>
              </a:rPr>
              <a:t>                  study Ch. 4-6 for history test</a:t>
            </a:r>
          </a:p>
          <a:p>
            <a:r>
              <a:rPr lang="en-US" sz="2400" dirty="0">
                <a:solidFill>
                  <a:schemeClr val="accent4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Comic Sans MS"/>
                <a:cs typeface="Comic Sans MS"/>
              </a:rPr>
              <a:t>                  avoid diet coke</a:t>
            </a:r>
            <a:endParaRPr lang="en-US" sz="2400" dirty="0">
              <a:solidFill>
                <a:schemeClr val="accent4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red bull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46" y="5243587"/>
            <a:ext cx="159859" cy="159859"/>
          </a:xfrm>
          <a:prstGeom prst="rect">
            <a:avLst/>
          </a:prstGeom>
        </p:spPr>
      </p:pic>
      <p:pic>
        <p:nvPicPr>
          <p:cNvPr id="10" name="Picture 9" descr="red bull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46" y="5627821"/>
            <a:ext cx="159859" cy="159859"/>
          </a:xfrm>
          <a:prstGeom prst="rect">
            <a:avLst/>
          </a:prstGeom>
        </p:spPr>
      </p:pic>
      <p:pic>
        <p:nvPicPr>
          <p:cNvPr id="11" name="Picture 10" descr="red bull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46" y="6020009"/>
            <a:ext cx="159859" cy="1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487" y="100183"/>
            <a:ext cx="728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 Bold"/>
                <a:cs typeface="Comic Sans MS Bold"/>
              </a:rPr>
              <a:t>More advice for your To-Do List:</a:t>
            </a:r>
            <a:endParaRPr lang="en-US" sz="3600" dirty="0">
              <a:solidFill>
                <a:srgbClr val="0000FF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Picture 2" descr="tiny red flow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7" y="1124398"/>
            <a:ext cx="190500" cy="19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057" y="972651"/>
            <a:ext cx="6579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Each day, post it where you can see it!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057" y="1690089"/>
            <a:ext cx="7907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As you complete each task on the list, cross it</a:t>
            </a:r>
          </a:p>
          <a:p>
            <a:r>
              <a:rPr lang="en-US" sz="2800" dirty="0">
                <a:latin typeface="Comic Sans MS"/>
                <a:cs typeface="Comic Sans MS"/>
              </a:rPr>
              <a:t>o</a:t>
            </a:r>
            <a:r>
              <a:rPr lang="en-US" sz="2800" dirty="0" smtClean="0">
                <a:latin typeface="Comic Sans MS"/>
                <a:cs typeface="Comic Sans MS"/>
              </a:rPr>
              <a:t>ff!  Why does this matter?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tiny red flow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4" y="1821104"/>
            <a:ext cx="190500" cy="1905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94" y="2825631"/>
            <a:ext cx="3289300" cy="24765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87364" y="5503244"/>
            <a:ext cx="7577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Every task you complete on your list brings</a:t>
            </a:r>
          </a:p>
          <a:p>
            <a:r>
              <a:rPr lang="en-US" sz="2800" dirty="0">
                <a:latin typeface="Comic Sans MS"/>
                <a:cs typeface="Comic Sans MS"/>
              </a:rPr>
              <a:t>y</a:t>
            </a:r>
            <a:r>
              <a:rPr lang="en-US" sz="2800" dirty="0" smtClean="0">
                <a:latin typeface="Comic Sans MS"/>
                <a:cs typeface="Comic Sans MS"/>
              </a:rPr>
              <a:t>ou that much closer to achieving your long-</a:t>
            </a:r>
          </a:p>
          <a:p>
            <a:r>
              <a:rPr lang="en-US" sz="2800" dirty="0">
                <a:latin typeface="Comic Sans MS"/>
                <a:cs typeface="Comic Sans MS"/>
              </a:rPr>
              <a:t>t</a:t>
            </a:r>
            <a:r>
              <a:rPr lang="en-US" sz="2800" dirty="0" smtClean="0">
                <a:latin typeface="Comic Sans MS"/>
                <a:cs typeface="Comic Sans MS"/>
              </a:rPr>
              <a:t>erm goals.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9" name="Picture 8" descr="tiny red flow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4" y="5652608"/>
            <a:ext cx="190500" cy="190500"/>
          </a:xfrm>
          <a:prstGeom prst="rect">
            <a:avLst/>
          </a:prstGeom>
        </p:spPr>
      </p:pic>
      <p:pic>
        <p:nvPicPr>
          <p:cNvPr id="10" name="Picture 9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5" y="6362938"/>
            <a:ext cx="495062" cy="4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983" y="147466"/>
            <a:ext cx="6696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pple Casual"/>
              </a:rPr>
              <a:t>Getting Organized for Each Class</a:t>
            </a:r>
            <a:endParaRPr lang="en-US" sz="3200" b="1" dirty="0">
              <a:solidFill>
                <a:srgbClr val="FF0000"/>
              </a:solidFill>
              <a:latin typeface="Apple Casual"/>
            </a:endParaRPr>
          </a:p>
        </p:txBody>
      </p:sp>
      <p:pic>
        <p:nvPicPr>
          <p:cNvPr id="1026" name="Picture 2" descr="http://t1.gstatic.com/images?q=tbn:ANd9GcQ1tlWwrx3I3Ki8s8muZQggm41a6K-1unb8O1CQ0H58uWMT1D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75" y="898623"/>
            <a:ext cx="2296327" cy="14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ntalrecord.com/binary_files/plastic-folders_cop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1" y="894019"/>
            <a:ext cx="1809750" cy="14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S9k00cLNNUE7A4PGjvJgDiLlfpcAJ_GH2ke6ZxBvDO_n_vs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46" y="799284"/>
            <a:ext cx="1598331" cy="17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241" y="2597915"/>
            <a:ext cx="866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</a:rPr>
              <a:t>*DO NOT mix material from different courses—recipe</a:t>
            </a:r>
          </a:p>
          <a:p>
            <a:r>
              <a:rPr lang="en-US" sz="2800" dirty="0">
                <a:latin typeface="Apple Casual"/>
              </a:rPr>
              <a:t> </a:t>
            </a:r>
            <a:r>
              <a:rPr lang="en-US" sz="2800" dirty="0" smtClean="0">
                <a:latin typeface="Apple Casual"/>
              </a:rPr>
              <a:t>for disaster!</a:t>
            </a:r>
            <a:endParaRPr lang="en-US" sz="2800" dirty="0">
              <a:latin typeface="Apple Casu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062" y="3473356"/>
            <a:ext cx="726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*Essential items for maximum organization:</a:t>
            </a:r>
            <a:endParaRPr lang="en-US" sz="28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281" y="3996576"/>
            <a:ext cx="7488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--colored folders, one for each class, to hold loose</a:t>
            </a:r>
          </a:p>
          <a:p>
            <a:r>
              <a:rPr lang="en-US" sz="24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 papers</a:t>
            </a:r>
            <a:endParaRPr lang="en-US" sz="2400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281" y="4748907"/>
            <a:ext cx="721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  <a:cs typeface="Apple Casual"/>
              </a:rPr>
              <a:t>--one notebook per class for taking lecture notes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367" y="5210572"/>
            <a:ext cx="6841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EAB0A"/>
                </a:solidFill>
                <a:latin typeface="Apple Casual"/>
                <a:cs typeface="Apple Casual"/>
              </a:rPr>
              <a:t>--always write date at the top of each set of</a:t>
            </a:r>
          </a:p>
          <a:p>
            <a:r>
              <a:rPr lang="en-US" sz="2400" dirty="0">
                <a:solidFill>
                  <a:srgbClr val="4EAB0A"/>
                </a:solidFill>
                <a:latin typeface="Apple Casual"/>
                <a:cs typeface="Apple Casual"/>
              </a:rPr>
              <a:t> </a:t>
            </a:r>
            <a:r>
              <a:rPr lang="en-US" sz="2400" dirty="0" smtClean="0">
                <a:solidFill>
                  <a:srgbClr val="4EAB0A"/>
                </a:solidFill>
                <a:latin typeface="Apple Casual"/>
                <a:cs typeface="Apple Casual"/>
              </a:rPr>
              <a:t> lecture notes</a:t>
            </a:r>
            <a:endParaRPr lang="en-US" sz="2400" dirty="0">
              <a:solidFill>
                <a:srgbClr val="4EAB0A"/>
              </a:solidFill>
              <a:latin typeface="Apple Casual"/>
              <a:cs typeface="Apple Casu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872" y="5948337"/>
            <a:ext cx="8394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--Last but not least…obtain sturdy backpack,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pple Casual"/>
                <a:cs typeface="Apple Casual"/>
              </a:rPr>
              <a:t> rolling one is best…your back will thank you later on!!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87815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070" y="195408"/>
            <a:ext cx="279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Attitude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077" y="989818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Underlying Ingredient for Success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3310" y="1618303"/>
            <a:ext cx="82643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“Curious (meaning with a </a:t>
            </a:r>
            <a:r>
              <a:rPr lang="en-US" sz="2800" dirty="0" smtClean="0">
                <a:solidFill>
                  <a:schemeClr val="accent6"/>
                </a:solidFill>
                <a:latin typeface="Apple Chancery"/>
                <a:cs typeface="Apple Chancery"/>
              </a:rPr>
              <a:t>positive attitude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) learning</a:t>
            </a:r>
          </a:p>
          <a:p>
            <a:r>
              <a:rPr lang="en-US" sz="2800" dirty="0">
                <a:solidFill>
                  <a:srgbClr val="800000"/>
                </a:solidFill>
                <a:latin typeface="Apple Chancery"/>
                <a:cs typeface="Apple Chancery"/>
              </a:rPr>
              <a:t>n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ot only makes unpleasant things </a:t>
            </a:r>
            <a:r>
              <a:rPr lang="en-US" sz="2800" u="sng" dirty="0" smtClean="0">
                <a:solidFill>
                  <a:srgbClr val="800000"/>
                </a:solidFill>
                <a:latin typeface="Apple Chancery"/>
                <a:cs typeface="Apple Chancery"/>
              </a:rPr>
              <a:t>les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s</a:t>
            </a:r>
            <a:r>
              <a:rPr lang="en-US" sz="2800" dirty="0">
                <a:solidFill>
                  <a:srgbClr val="800000"/>
                </a:solidFill>
                <a:latin typeface="Apple Chancery"/>
                <a:cs typeface="Apple Chancery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unpleasant but</a:t>
            </a:r>
          </a:p>
          <a:p>
            <a:r>
              <a:rPr lang="en-US" sz="2800" dirty="0">
                <a:solidFill>
                  <a:srgbClr val="800000"/>
                </a:solidFill>
                <a:latin typeface="Apple Chancery"/>
                <a:cs typeface="Apple Chancery"/>
              </a:rPr>
              <a:t>a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lso makes pleasant things </a:t>
            </a:r>
            <a:r>
              <a:rPr lang="en-US" sz="2800" u="sng" dirty="0" smtClean="0">
                <a:solidFill>
                  <a:srgbClr val="800000"/>
                </a:solidFill>
                <a:latin typeface="Apple Chancery"/>
                <a:cs typeface="Apple Chancery"/>
              </a:rPr>
              <a:t>mor</a:t>
            </a:r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e pleasant.”</a:t>
            </a:r>
          </a:p>
          <a:p>
            <a:endParaRPr lang="en-US" sz="2800" dirty="0">
              <a:solidFill>
                <a:srgbClr val="800000"/>
              </a:solidFill>
              <a:latin typeface="Apple Chancery"/>
              <a:cs typeface="Apple Chancery"/>
            </a:endParaRPr>
          </a:p>
          <a:p>
            <a:r>
              <a:rPr lang="en-US" sz="2800" dirty="0" smtClean="0">
                <a:solidFill>
                  <a:srgbClr val="800000"/>
                </a:solidFill>
                <a:latin typeface="Apple Chancery"/>
                <a:cs typeface="Apple Chancery"/>
              </a:rPr>
              <a:t>								Bertrand Russell</a:t>
            </a:r>
            <a:endParaRPr lang="en-US" sz="2800" dirty="0">
              <a:solidFill>
                <a:srgbClr val="800000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36" y="4089400"/>
            <a:ext cx="2933700" cy="27686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31" y="0"/>
            <a:ext cx="1454026" cy="144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8" y="72904"/>
            <a:ext cx="1380797" cy="137466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4823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541" y="141117"/>
            <a:ext cx="7482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omic Sans MS Bold"/>
                <a:cs typeface="Comic Sans MS Bold"/>
              </a:rPr>
              <a:t>How Do I Develop a Positive Attitude?</a:t>
            </a:r>
            <a:endParaRPr lang="en-US" sz="3200" dirty="0">
              <a:solidFill>
                <a:srgbClr val="008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Picture 2" descr="4635680-daffodil-flowers-in-a-line-isolated-on-white-copy-space-abov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3" b="-38263"/>
          <a:stretch/>
        </p:blipFill>
        <p:spPr>
          <a:xfrm>
            <a:off x="3277167" y="725893"/>
            <a:ext cx="2133600" cy="142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128" y="1825359"/>
            <a:ext cx="871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Assess attitude toward school &amp; time management.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5" name="Picture 4" descr="yellow bull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" y="1968278"/>
            <a:ext cx="180015" cy="180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960" y="2339500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--Sweet-smelling or foul?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62" y="2892884"/>
            <a:ext cx="476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Do NOT dwell on negatives!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8" name="Picture 7" descr="yellow bull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" y="3017774"/>
            <a:ext cx="180015" cy="180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60" y="3416104"/>
            <a:ext cx="692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--Replace negative thoughts with positive ones.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35" y="3887849"/>
            <a:ext cx="81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Appreciate the many opportunities at B.C. &amp; the</a:t>
            </a:r>
          </a:p>
          <a:p>
            <a:r>
              <a:rPr lang="en-US" sz="2800" dirty="0">
                <a:latin typeface="Comic Sans MS"/>
                <a:cs typeface="Comic Sans MS"/>
              </a:rPr>
              <a:t>p</a:t>
            </a:r>
            <a:r>
              <a:rPr lang="en-US" sz="2800" dirty="0" smtClean="0">
                <a:latin typeface="Comic Sans MS"/>
                <a:cs typeface="Comic Sans MS"/>
              </a:rPr>
              <a:t>rivilege of being able to pursue an education.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11" name="Picture 10" descr="yellow bull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" y="4077351"/>
            <a:ext cx="180015" cy="180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7960" y="4841956"/>
            <a:ext cx="7823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--So many hands reaching out, but you must complete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the handshake!!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 rot="20513620">
            <a:off x="205696" y="5905283"/>
            <a:ext cx="15588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asual"/>
                <a:cs typeface="Apple Casual"/>
              </a:rPr>
              <a:t>Success 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14" name="Rectangle 13"/>
          <p:cNvSpPr/>
          <p:nvPr/>
        </p:nvSpPr>
        <p:spPr>
          <a:xfrm rot="1670882">
            <a:off x="2009508" y="5958408"/>
            <a:ext cx="1415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e Mono"/>
                <a:cs typeface="Andale Mono"/>
              </a:rPr>
              <a:t>Math 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15" name="Rectangle 14"/>
          <p:cNvSpPr/>
          <p:nvPr/>
        </p:nvSpPr>
        <p:spPr>
          <a:xfrm rot="20758638">
            <a:off x="3457927" y="5868399"/>
            <a:ext cx="1844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Writing Center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 rot="1668750">
            <a:off x="7746530" y="6115690"/>
            <a:ext cx="12135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/>
                <a:cs typeface="Bell MT"/>
              </a:rPr>
              <a:t>Tutoring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/>
              <a:cs typeface="Bell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15839" y="5300865"/>
            <a:ext cx="15857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Counseling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842554">
            <a:off x="5833737" y="6084956"/>
            <a:ext cx="1541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556730"/>
                </a:solidFill>
              </a:rPr>
              <a:t>Financial Aid</a:t>
            </a:r>
            <a:endParaRPr lang="en-US" sz="2000" b="1" dirty="0">
              <a:ln/>
              <a:solidFill>
                <a:srgbClr val="556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6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78" y="3892"/>
            <a:ext cx="860125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Self-Discipline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The Key to staying Organized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95" y="1774033"/>
            <a:ext cx="877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--What  is it?...the ability to force yourself to do necessary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tasks, even when you are totally not in the mood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95" y="2812246"/>
            <a:ext cx="344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--Do not baby yourself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823961" y="3043079"/>
            <a:ext cx="741740" cy="11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5701" y="2812246"/>
            <a:ext cx="4459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You have much greater ability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777" y="3189655"/>
            <a:ext cx="577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nd strength than you’ve ever realized.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51" y="3842952"/>
            <a:ext cx="2857500" cy="2857500"/>
          </a:xfrm>
          <a:prstGeom prst="rect">
            <a:avLst/>
          </a:prstGeom>
          <a:ln w="57150" cmpd="sng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97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9436" y="34790"/>
            <a:ext cx="52451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Challenge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 College Student…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363" y="1996872"/>
            <a:ext cx="741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Becoming organized </a:t>
            </a:r>
            <a:r>
              <a:rPr lang="en-US" sz="2800" u="sng" dirty="0" smtClean="0">
                <a:latin typeface="Comic Sans MS"/>
                <a:cs typeface="Comic Sans MS"/>
              </a:rPr>
              <a:t>AND</a:t>
            </a:r>
            <a:r>
              <a:rPr lang="en-US" sz="2800" dirty="0" smtClean="0">
                <a:latin typeface="Comic Sans MS"/>
                <a:cs typeface="Comic Sans MS"/>
              </a:rPr>
              <a:t> staying that way!!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63" y="2647950"/>
            <a:ext cx="2870200" cy="283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455" y="5634181"/>
            <a:ext cx="3156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peaceful, self-satisfied</a:t>
            </a:r>
          </a:p>
          <a:p>
            <a:r>
              <a:rPr lang="en-US" dirty="0"/>
              <a:t>e</a:t>
            </a:r>
            <a:r>
              <a:rPr lang="en-US" dirty="0" smtClean="0"/>
              <a:t>xpression on the face of the</a:t>
            </a:r>
          </a:p>
          <a:p>
            <a:r>
              <a:rPr lang="en-US" dirty="0"/>
              <a:t>o</a:t>
            </a:r>
            <a:r>
              <a:rPr lang="en-US" dirty="0" smtClean="0"/>
              <a:t>rganized person!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1437" y="3675421"/>
            <a:ext cx="867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VS.</a:t>
            </a:r>
            <a:endParaRPr lang="en-US" sz="4000" b="1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55" y="2851727"/>
            <a:ext cx="2469717" cy="2628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3153" y="5645726"/>
            <a:ext cx="2920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tremendous degree</a:t>
            </a:r>
          </a:p>
          <a:p>
            <a:r>
              <a:rPr lang="en-US" dirty="0"/>
              <a:t>o</a:t>
            </a:r>
            <a:r>
              <a:rPr lang="en-US" dirty="0" smtClean="0"/>
              <a:t>f stress and sense of chaos</a:t>
            </a:r>
          </a:p>
          <a:p>
            <a:r>
              <a:rPr lang="en-US" dirty="0"/>
              <a:t>t</a:t>
            </a:r>
            <a:r>
              <a:rPr lang="en-US" dirty="0" smtClean="0"/>
              <a:t>hat this poor soul is feeling!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916" y="322552"/>
            <a:ext cx="552567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The Cultivation of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Self-Discipline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/>
              <a:cs typeface="Copperplate Gothic Bold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10080"/>
            <a:ext cx="2092844" cy="2028590"/>
          </a:xfrm>
          <a:prstGeom prst="rect">
            <a:avLst/>
          </a:prstGeom>
          <a:ln w="38100" cmpd="sng">
            <a:solidFill>
              <a:schemeClr val="tx1"/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151182" y="2247781"/>
            <a:ext cx="790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*Maintain a tight grip on your long-term goals.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305" y="2771001"/>
            <a:ext cx="735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--Write them down &amp; review them during times of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discouragement.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05" y="3589387"/>
            <a:ext cx="655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--NEVER lose  sight of where you’re headed.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58" y="4263468"/>
            <a:ext cx="3530600" cy="2298700"/>
          </a:xfrm>
          <a:prstGeom prst="rect">
            <a:avLst/>
          </a:prstGeom>
          <a:ln w="76200" cmpd="sng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960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708" y="178054"/>
            <a:ext cx="5290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Gabriola"/>
                <a:cs typeface="Gabriola"/>
              </a:rPr>
              <a:t>A Parting Quo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Brush Script MT Italic"/>
                <a:cs typeface="Brush Script MT Italic"/>
              </a:rPr>
              <a:t>te…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rush Script MT Italic"/>
              <a:cs typeface="Brush Script MT Italic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97" y="382485"/>
            <a:ext cx="832573" cy="764971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2" y="382485"/>
            <a:ext cx="832573" cy="764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389" y="1814352"/>
            <a:ext cx="84176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ucida Handwriting"/>
                <a:cs typeface="Lucida Handwriting"/>
              </a:rPr>
              <a:t>“The suffering of the moment is as</a:t>
            </a:r>
          </a:p>
          <a:p>
            <a:r>
              <a:rPr lang="en-US" sz="3200" dirty="0">
                <a:latin typeface="Lucida Handwriting"/>
                <a:cs typeface="Lucida Handwriting"/>
              </a:rPr>
              <a:t>n</a:t>
            </a:r>
            <a:r>
              <a:rPr lang="en-US" sz="3200" dirty="0" smtClean="0">
                <a:latin typeface="Lucida Handwriting"/>
                <a:cs typeface="Lucida Handwriting"/>
              </a:rPr>
              <a:t>othing compared to the immense</a:t>
            </a:r>
          </a:p>
          <a:p>
            <a:r>
              <a:rPr lang="en-US" sz="3200" dirty="0">
                <a:latin typeface="Lucida Handwriting"/>
                <a:cs typeface="Lucida Handwriting"/>
              </a:rPr>
              <a:t>j</a:t>
            </a:r>
            <a:r>
              <a:rPr lang="en-US" sz="3200" dirty="0" smtClean="0">
                <a:latin typeface="Lucida Handwriting"/>
                <a:cs typeface="Lucida Handwriting"/>
              </a:rPr>
              <a:t>oy you’ll feel upon achievement of</a:t>
            </a:r>
          </a:p>
          <a:p>
            <a:r>
              <a:rPr lang="en-US" sz="3200" dirty="0">
                <a:latin typeface="Lucida Handwriting"/>
                <a:cs typeface="Lucida Handwriting"/>
              </a:rPr>
              <a:t>y</a:t>
            </a:r>
            <a:r>
              <a:rPr lang="en-US" sz="3200" dirty="0" smtClean="0">
                <a:latin typeface="Lucida Handwriting"/>
                <a:cs typeface="Lucida Handwriting"/>
              </a:rPr>
              <a:t>our dream.”</a:t>
            </a:r>
            <a:endParaRPr lang="en-US" sz="3200" dirty="0">
              <a:latin typeface="Lucida Handwriting"/>
              <a:cs typeface="Lucida Handwriting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06" y="4219726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1399" y="153"/>
            <a:ext cx="47012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Avoid the Pitfalls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Being Disorganized…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" y="1221270"/>
            <a:ext cx="559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You must focus on the following: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5" y="1869845"/>
            <a:ext cx="8558753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Your time management tools—the weekly</a:t>
            </a:r>
          </a:p>
          <a:p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calendar and the daily TO-DO list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latin typeface="Comic Sans MS"/>
                <a:cs typeface="Comic Sans MS"/>
              </a:rPr>
              <a:t>How you organize your folders, binders, &amp;</a:t>
            </a:r>
          </a:p>
          <a:p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notebooks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Comic Sans MS"/>
                <a:cs typeface="Comic Sans MS"/>
              </a:rPr>
              <a:t>Last but not least, your attitude and degree of</a:t>
            </a:r>
          </a:p>
          <a:p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self-discipline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16" y="5208516"/>
            <a:ext cx="1598782" cy="1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544" y="1760203"/>
            <a:ext cx="6834909" cy="3416320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“Know the true value of time. Snatch, seize, and enjoy every moment of it. No idleness, no laziness, no procrastination: never put off till tomorrow what you can do today.”</a:t>
            </a:r>
          </a:p>
          <a:p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sz="2400" dirty="0" smtClean="0">
                <a:latin typeface="Apple Chancery"/>
                <a:cs typeface="Apple Chancery"/>
              </a:rPr>
              <a:t>-- Lord Chesterfield</a:t>
            </a:r>
            <a:endParaRPr lang="en-US" sz="2400" dirty="0">
              <a:latin typeface="Apple Chancery"/>
              <a:cs typeface="Apple Chancer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0351" y="427335"/>
            <a:ext cx="6017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Quote to Consider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91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4482-B24D-FD4A-B101-8343B8F10046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16BB-1C3E-EB43-8E28-2426C072F0E5}" type="slidenum">
              <a:rPr lang="en-US"/>
              <a:pPr/>
              <a:t>5</a:t>
            </a:fld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0"/>
            <a:ext cx="690465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Setting Up Your Weekly Calendar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7173" name="Picture 5" descr="checkmar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794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8231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mic Sans MS" charset="0"/>
              </a:rPr>
              <a:t>Study for a specific class at same time each day</a:t>
            </a:r>
          </a:p>
          <a:p>
            <a:r>
              <a:rPr lang="en-US" sz="2800" dirty="0">
                <a:solidFill>
                  <a:schemeClr val="tx2"/>
                </a:solidFill>
                <a:latin typeface="Comic Sans MS" charset="0"/>
              </a:rPr>
              <a:t>or same time on alternating days.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1677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Example:  </a:t>
            </a:r>
          </a:p>
        </p:txBody>
      </p:sp>
      <p:pic>
        <p:nvPicPr>
          <p:cNvPr id="7176" name="Picture 8" descr="checkmar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94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843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  <a:latin typeface="Comic Sans MS" charset="0"/>
              </a:rPr>
              <a:t>Use peak-energy times as </a:t>
            </a:r>
            <a:r>
              <a:rPr lang="en-US" sz="2800" u="sng" dirty="0">
                <a:solidFill>
                  <a:srgbClr val="1F497D"/>
                </a:solidFill>
                <a:latin typeface="Comic Sans MS" charset="0"/>
              </a:rPr>
              <a:t>study periods</a:t>
            </a:r>
            <a:r>
              <a:rPr lang="en-US" sz="2800" dirty="0">
                <a:solidFill>
                  <a:srgbClr val="1F497D"/>
                </a:solidFill>
                <a:latin typeface="Comic Sans MS" charset="0"/>
              </a:rPr>
              <a:t> each day.</a:t>
            </a:r>
          </a:p>
        </p:txBody>
      </p:sp>
      <p:pic>
        <p:nvPicPr>
          <p:cNvPr id="7178" name="Picture 10" descr="checkmar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794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4025" y="2438400"/>
            <a:ext cx="8689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  <a:latin typeface="Comic Sans MS" charset="0"/>
              </a:rPr>
              <a:t>When possible, include similar time blocks each day</a:t>
            </a:r>
          </a:p>
          <a:p>
            <a:r>
              <a:rPr lang="en-US" sz="2800" dirty="0">
                <a:solidFill>
                  <a:srgbClr val="1F497D"/>
                </a:solidFill>
                <a:latin typeface="Comic Sans MS" charset="0"/>
              </a:rPr>
              <a:t>for family, leisure, meals, &amp; other goals.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>
              <a:latin typeface="Comic Sans MS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720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3716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2860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5814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7912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7056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7924800" y="3886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152400" y="4343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152400" y="4953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152400" y="5638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52400" y="6248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152400" y="44196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7-8 AM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447800" y="3886200"/>
            <a:ext cx="92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MON.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362200" y="3886200"/>
            <a:ext cx="99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TUES.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581400" y="3886200"/>
            <a:ext cx="89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WED.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495800" y="3886200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THURS.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5943600" y="388620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FRI.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934200" y="3886200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SAT.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8001000" y="38862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SUN.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52400" y="5105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8-9 AM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52400" y="5715000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charset="0"/>
              </a:rPr>
              <a:t>9-10 </a:t>
            </a:r>
            <a:r>
              <a:rPr lang="en-US" b="1">
                <a:latin typeface="Comic Sans MS" charset="0"/>
              </a:rPr>
              <a:t>AM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52400" y="6324600"/>
            <a:ext cx="1220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charset="0"/>
              </a:rPr>
              <a:t>10-11 AM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2286000" y="5638800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Psych.,</a:t>
            </a:r>
          </a:p>
          <a:p>
            <a:r>
              <a:rPr lang="en-US" sz="1600" b="1">
                <a:solidFill>
                  <a:schemeClr val="accent2"/>
                </a:solidFill>
              </a:rPr>
              <a:t>Study Ch. 2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572000" y="5638800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Psych.,</a:t>
            </a:r>
          </a:p>
          <a:p>
            <a:r>
              <a:rPr lang="en-US" sz="1600" b="1">
                <a:solidFill>
                  <a:schemeClr val="accent2"/>
                </a:solidFill>
              </a:rPr>
              <a:t>Study Ch. 2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7985125" y="6232525"/>
            <a:ext cx="941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History,</a:t>
            </a:r>
          </a:p>
          <a:p>
            <a:r>
              <a:rPr lang="en-US" sz="1600" b="1">
                <a:solidFill>
                  <a:schemeClr val="accent2"/>
                </a:solidFill>
              </a:rPr>
              <a:t>Ch. 3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6705600" y="43434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800000"/>
                </a:solidFill>
              </a:rPr>
              <a:t>Eat break-</a:t>
            </a:r>
          </a:p>
          <a:p>
            <a:r>
              <a:rPr lang="en-US" sz="1600" b="1">
                <a:solidFill>
                  <a:srgbClr val="800000"/>
                </a:solidFill>
              </a:rPr>
              <a:t>fast w/ kids    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861300" y="4343400"/>
            <a:ext cx="128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</a:rPr>
              <a:t>Eat break-</a:t>
            </a:r>
          </a:p>
          <a:p>
            <a:r>
              <a:rPr lang="en-US" sz="1600" b="1">
                <a:solidFill>
                  <a:srgbClr val="800000"/>
                </a:solidFill>
              </a:rPr>
              <a:t>fast w/ kids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524000" y="6276975"/>
            <a:ext cx="760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3717925" y="6232525"/>
            <a:ext cx="760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  <a:p>
            <a:endParaRPr lang="en-US" sz="1600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851525" y="6232525"/>
            <a:ext cx="760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00"/>
                </a:solidFill>
              </a:rPr>
              <a:t>Work-</a:t>
            </a:r>
          </a:p>
          <a:p>
            <a:r>
              <a:rPr lang="en-US" sz="1600" b="1">
                <a:solidFill>
                  <a:srgbClr val="006600"/>
                </a:solidFill>
              </a:rPr>
              <a:t>out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9998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/>
      <p:bldP spid="7179" grpId="0"/>
      <p:bldP spid="7208" grpId="0"/>
      <p:bldP spid="7210" grpId="0"/>
      <p:bldP spid="7211" grpId="0"/>
      <p:bldP spid="7212" grpId="0"/>
      <p:bldP spid="7213" grpId="0"/>
      <p:bldP spid="7214" grpId="0"/>
      <p:bldP spid="7215" grpId="0"/>
      <p:bldP spid="7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13EB-F0E6-1942-A462-95019BE0DB10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BF86-42A2-0248-8540-9C446DD9106E}" type="slidenum">
              <a:rPr lang="en-US"/>
              <a:pPr/>
              <a:t>6</a:t>
            </a:fld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8390" y="0"/>
            <a:ext cx="846051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Tips for Making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Your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Weekly Calendar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/>
            <a:r>
              <a:rPr lang="en-US" sz="2800" b="1" dirty="0">
                <a:latin typeface="Comic Sans MS" charset="0"/>
              </a:rPr>
              <a:t>(I recommend creating one each Sun. night for</a:t>
            </a:r>
          </a:p>
          <a:p>
            <a:pPr algn="ctr"/>
            <a:r>
              <a:rPr lang="en-US" sz="2800" b="1" dirty="0">
                <a:latin typeface="Comic Sans MS" charset="0"/>
              </a:rPr>
              <a:t> the upcoming week.)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2725" y="1520825"/>
            <a:ext cx="85587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charset="0"/>
              </a:rPr>
              <a:t>1.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mic Sans MS" charset="0"/>
              </a:rPr>
              <a:t>Make a list of your fixed activities.</a:t>
            </a:r>
          </a:p>
          <a:p>
            <a:pPr lvl="1"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These are activities that </a:t>
            </a:r>
            <a:r>
              <a:rPr lang="en-US" sz="2800" b="1" dirty="0" smtClean="0">
                <a:solidFill>
                  <a:schemeClr val="accent1"/>
                </a:solidFill>
                <a:latin typeface="Comic Sans MS" charset="0"/>
              </a:rPr>
              <a:t>don</a:t>
            </a:r>
            <a:r>
              <a:rPr lang="en-US" sz="2800" b="1" dirty="0" smtClean="0">
                <a:solidFill>
                  <a:schemeClr val="accent1"/>
                </a:solidFill>
                <a:latin typeface="Arial"/>
              </a:rPr>
              <a:t>’</a:t>
            </a:r>
            <a:r>
              <a:rPr lang="en-US" sz="2800" b="1" dirty="0" smtClean="0">
                <a:solidFill>
                  <a:schemeClr val="accent1"/>
                </a:solidFill>
                <a:latin typeface="Comic Sans MS" charset="0"/>
              </a:rPr>
              <a:t>t </a:t>
            </a: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change from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   week to week.  What are some examples?</a:t>
            </a:r>
            <a:endParaRPr lang="en-US" sz="2800" b="1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65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classes, meetings, appointments, work, etc.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8023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Fill in fixed activities FIRST on your weekly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schedule.</a:t>
            </a:r>
          </a:p>
          <a:p>
            <a:pPr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Study most difficult or least-liked subjects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omic Sans MS" charset="0"/>
              </a:rPr>
              <a:t>when you’re alert.</a:t>
            </a:r>
            <a:endParaRPr lang="en-US" sz="2800" b="1" dirty="0">
              <a:solidFill>
                <a:schemeClr val="accent1"/>
              </a:solidFill>
              <a:latin typeface="Comic Sans MS" charset="0"/>
            </a:endParaRPr>
          </a:p>
        </p:txBody>
      </p:sp>
      <p:pic>
        <p:nvPicPr>
          <p:cNvPr id="8201" name="Picture 9" descr="Coffee_Cup_Hat_and_Book-Amherst-Ma-20060216-orig-CRW_2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2838450" cy="18907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5105400"/>
            <a:ext cx="43148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Study right before a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class to refresh your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memory for discussion.</a:t>
            </a:r>
          </a:p>
        </p:txBody>
      </p:sp>
    </p:spTree>
    <p:extLst>
      <p:ext uri="{BB962C8B-B14F-4D97-AF65-F5344CB8AC3E}">
        <p14:creationId xmlns:p14="http://schemas.microsoft.com/office/powerpoint/2010/main" val="355893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FC95-6F84-C843-BB75-2C05851A038B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2006 </a:t>
            </a:r>
            <a:r>
              <a:rPr lang="en-US" dirty="0" err="1"/>
              <a:t>www.brainybetty.com</a:t>
            </a:r>
            <a:r>
              <a:rPr lang="en-US" dirty="0"/>
              <a:t>; All Rights Reserved.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6A50-0FF7-1D49-BBDB-102BFA0CEE8A}" type="slidenum">
              <a:rPr lang="en-US"/>
              <a:pPr/>
              <a:t>7</a:t>
            </a:fld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89326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Constructing Your Weekly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Calendar…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cont</a:t>
            </a:r>
            <a:r>
              <a:rPr lang="ja-JP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: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685800"/>
            <a:ext cx="836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Study right after a class to fill in any gaps in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your notes.</a:t>
            </a:r>
          </a:p>
        </p:txBody>
      </p:sp>
      <p:pic>
        <p:nvPicPr>
          <p:cNvPr id="9223" name="Picture 7" descr="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647950" cy="237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1752600"/>
            <a:ext cx="308768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Plan to study a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subject for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approximately a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50-min. time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block.</a:t>
            </a:r>
          </a:p>
          <a:p>
            <a:endParaRPr lang="en-US" sz="2000" b="1" dirty="0">
              <a:solidFill>
                <a:schemeClr val="accent1"/>
              </a:solidFill>
              <a:latin typeface="Comic Sans MS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</a:t>
            </a:r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*LONG study is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</a:t>
            </a:r>
            <a:r>
              <a:rPr lang="en-US" sz="2800" b="1" u="sng" dirty="0">
                <a:solidFill>
                  <a:srgbClr val="E349D7"/>
                </a:solidFill>
                <a:latin typeface="Comic Sans MS" charset="0"/>
              </a:rPr>
              <a:t>not</a:t>
            </a:r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good for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comprehension,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concentration,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and recall!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953000"/>
            <a:ext cx="29670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*After 50 min.,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take a 10-min.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break.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86475" y="1295400"/>
            <a:ext cx="3057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Try to plan at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least one study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block </a:t>
            </a:r>
            <a:r>
              <a:rPr lang="en-US" sz="2800" b="1" u="sng">
                <a:solidFill>
                  <a:schemeClr val="accent1"/>
                </a:solidFill>
                <a:latin typeface="Comic Sans MS" charset="0"/>
              </a:rPr>
              <a:t>every</a:t>
            </a:r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day</a:t>
            </a:r>
          </a:p>
          <a:p>
            <a:r>
              <a:rPr lang="en-US" sz="2800" b="1">
                <a:solidFill>
                  <a:schemeClr val="accent1"/>
                </a:solidFill>
                <a:latin typeface="Comic Sans MS" charset="0"/>
              </a:rPr>
              <a:t> of the week.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267450" y="3061078"/>
            <a:ext cx="25058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E349D7"/>
                </a:solidFill>
                <a:latin typeface="Comic Sans MS" charset="0"/>
              </a:rPr>
              <a:t>*Balance your</a:t>
            </a:r>
          </a:p>
          <a:p>
            <a:r>
              <a:rPr lang="en-US" sz="2400" b="1" dirty="0">
                <a:solidFill>
                  <a:srgbClr val="E349D7"/>
                </a:solidFill>
                <a:latin typeface="Comic Sans MS" charset="0"/>
              </a:rPr>
              <a:t>t</a:t>
            </a:r>
            <a:r>
              <a:rPr lang="en-US" sz="2400" b="1" dirty="0" smtClean="0">
                <a:solidFill>
                  <a:srgbClr val="E349D7"/>
                </a:solidFill>
                <a:latin typeface="Comic Sans MS" charset="0"/>
              </a:rPr>
              <a:t>ime around</a:t>
            </a:r>
          </a:p>
          <a:p>
            <a:r>
              <a:rPr lang="en-US" sz="2400" b="1" dirty="0">
                <a:solidFill>
                  <a:srgbClr val="E349D7"/>
                </a:solidFill>
                <a:latin typeface="Comic Sans MS" charset="0"/>
              </a:rPr>
              <a:t>s</a:t>
            </a:r>
            <a:r>
              <a:rPr lang="en-US" sz="2400" b="1" dirty="0" smtClean="0">
                <a:solidFill>
                  <a:srgbClr val="E349D7"/>
                </a:solidFill>
                <a:latin typeface="Comic Sans MS" charset="0"/>
              </a:rPr>
              <a:t>chool, work, &amp;</a:t>
            </a:r>
          </a:p>
          <a:p>
            <a:r>
              <a:rPr lang="en-US" sz="2400" b="1" dirty="0" smtClean="0">
                <a:solidFill>
                  <a:srgbClr val="E349D7"/>
                </a:solidFill>
                <a:latin typeface="Comic Sans MS" charset="0"/>
              </a:rPr>
              <a:t>personal goals.</a:t>
            </a:r>
            <a:endParaRPr lang="en-US" sz="2400" b="1" dirty="0">
              <a:solidFill>
                <a:srgbClr val="E349D7"/>
              </a:solidFill>
              <a:latin typeface="Comic Sans MS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67450" y="4630738"/>
            <a:ext cx="291306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*Spreading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study blocks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throughout the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week promotes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better recall.</a:t>
            </a:r>
          </a:p>
        </p:txBody>
      </p:sp>
    </p:spTree>
    <p:extLst>
      <p:ext uri="{BB962C8B-B14F-4D97-AF65-F5344CB8AC3E}">
        <p14:creationId xmlns:p14="http://schemas.microsoft.com/office/powerpoint/2010/main" val="37174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/>
      <p:bldP spid="9226" grpId="0"/>
      <p:bldP spid="9227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504-12B6-744F-A9E9-05CF0EA963C6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5949-152D-3943-9E66-FA3D83108E37}" type="slidenum">
              <a:rPr lang="en-US"/>
              <a:pPr/>
              <a:t>8</a:t>
            </a:fld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1347" y="0"/>
            <a:ext cx="89326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Constructing Your Weekly </a:t>
            </a: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Calendar…</a:t>
            </a:r>
            <a:r>
              <a:rPr lang="en-US" sz="3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cont</a:t>
            </a:r>
            <a:r>
              <a:rPr lang="ja-JP" alt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d:</a:t>
            </a:r>
          </a:p>
        </p:txBody>
      </p:sp>
      <p:pic>
        <p:nvPicPr>
          <p:cNvPr id="10246" name="Picture 6" descr="istockphoto_3881205_asleep_on_the_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619500" cy="2409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989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37000" y="609600"/>
            <a:ext cx="5207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*Avoid marathon studying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(same thing as cramming),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meaning do NOT study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more than 3 hours straight.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86200" y="2362200"/>
            <a:ext cx="5030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charset="0"/>
              </a:rPr>
              <a:t>2. Next, add flexible study</a:t>
            </a:r>
          </a:p>
          <a:p>
            <a:r>
              <a:rPr lang="en-US" sz="2800" b="1" dirty="0">
                <a:latin typeface="Comic Sans MS" charset="0"/>
              </a:rPr>
              <a:t>    blocks to your schedule.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36525" y="3349625"/>
            <a:ext cx="9176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Schedule a few study blocks on your Weekly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Calendar that say, </a:t>
            </a:r>
            <a:r>
              <a:rPr lang="ja-JP" altLang="en-US" sz="2800" b="1" dirty="0">
                <a:solidFill>
                  <a:schemeClr val="accent1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Flex Study.</a:t>
            </a:r>
            <a:r>
              <a:rPr lang="ja-JP" altLang="en-US" sz="2800" b="1" dirty="0">
                <a:solidFill>
                  <a:schemeClr val="accent1"/>
                </a:solidFill>
                <a:latin typeface="Arial"/>
              </a:rPr>
              <a:t>”</a:t>
            </a:r>
            <a:endParaRPr lang="en-US" sz="2800" b="1" dirty="0">
              <a:solidFill>
                <a:schemeClr val="accent1"/>
              </a:solidFill>
              <a:latin typeface="Comic Sans MS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mic Sans MS" charset="0"/>
              </a:rPr>
              <a:t> </a:t>
            </a:r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*These are a safety net for you in case you get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 an unexpected assignment or the need for extra</a:t>
            </a:r>
          </a:p>
          <a:p>
            <a:r>
              <a:rPr lang="en-US" sz="2800" b="1" dirty="0">
                <a:solidFill>
                  <a:srgbClr val="E349D7"/>
                </a:solidFill>
                <a:latin typeface="Comic Sans MS" charset="0"/>
              </a:rPr>
              <a:t>   study arises.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5562600"/>
            <a:ext cx="4838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charset="0"/>
              </a:rPr>
              <a:t>3. Fill in time for family &amp;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charset="0"/>
              </a:rPr>
              <a:t>    leisure (personal time).</a:t>
            </a:r>
          </a:p>
        </p:txBody>
      </p:sp>
      <p:pic>
        <p:nvPicPr>
          <p:cNvPr id="10253" name="Picture 13" descr="windowslivewriter24everdayhabits-91c0famil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35575"/>
            <a:ext cx="2438400" cy="1622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A26-E507-CE4A-B527-DCCA0859FB06}" type="datetime1">
              <a:rPr lang="en-US"/>
              <a:pPr/>
              <a:t>8/8/12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7640-0482-434D-B40C-E8345B514D38}" type="slidenum">
              <a:rPr lang="en-US"/>
              <a:pPr/>
              <a:t>9</a:t>
            </a:fld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5125" y="17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>
              <a:latin typeface="Comic Sans MS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89326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Constructing Your Weekly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Calendar…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cont</a:t>
            </a:r>
            <a:r>
              <a:rPr lang="ja-JP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d:</a:t>
            </a:r>
            <a:endParaRPr lang="en-US" sz="3200" dirty="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11271" name="Picture 7" descr="KM_Family_Time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133600" cy="25098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95600" y="1752600"/>
            <a:ext cx="596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Also, be sure you make time for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yourself, too!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4954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Lastly, don</a:t>
            </a:r>
            <a:r>
              <a:rPr lang="ja-JP" altLang="en-US" sz="2800" b="1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t forget your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short-term goals &amp; other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responsibilities not related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charset="0"/>
              </a:rPr>
              <a:t> to school, such as: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5562600"/>
            <a:ext cx="4924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omic Sans MS" charset="0"/>
              </a:rPr>
              <a:t>cleaning the garage, exercising,</a:t>
            </a:r>
          </a:p>
          <a:p>
            <a:r>
              <a:rPr lang="en-US" sz="2400" b="1">
                <a:solidFill>
                  <a:schemeClr val="accent1"/>
                </a:solidFill>
                <a:latin typeface="Comic Sans MS" charset="0"/>
              </a:rPr>
              <a:t>walking the dog, etc.</a:t>
            </a:r>
          </a:p>
        </p:txBody>
      </p:sp>
      <p:pic>
        <p:nvPicPr>
          <p:cNvPr id="11276" name="Picture 12" descr="Eating-before-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1541463" cy="213360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13_walkingThe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87938"/>
            <a:ext cx="1905000" cy="17700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819400" y="914400"/>
            <a:ext cx="460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Comic Sans MS" charset="0"/>
              </a:rPr>
              <a:t>Family is 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300921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  <p:bldP spid="112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1464</Words>
  <Application>Microsoft Macintosh PowerPoint</Application>
  <PresentationFormat>On-screen Show (4:3)</PresentationFormat>
  <Paragraphs>288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Pierce</dc:creator>
  <cp:lastModifiedBy>Eileen Pierce</cp:lastModifiedBy>
  <cp:revision>35</cp:revision>
  <cp:lastPrinted>2012-08-09T05:18:19Z</cp:lastPrinted>
  <dcterms:created xsi:type="dcterms:W3CDTF">2012-02-02T04:42:47Z</dcterms:created>
  <dcterms:modified xsi:type="dcterms:W3CDTF">2012-08-09T05:18:31Z</dcterms:modified>
</cp:coreProperties>
</file>